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3" r:id="rId4"/>
  </p:sldMasterIdLst>
  <p:notesMasterIdLst>
    <p:notesMasterId r:id="rId23"/>
  </p:notesMasterIdLst>
  <p:sldIdLst>
    <p:sldId id="304" r:id="rId5"/>
    <p:sldId id="305" r:id="rId6"/>
    <p:sldId id="306" r:id="rId7"/>
    <p:sldId id="282" r:id="rId8"/>
    <p:sldId id="307" r:id="rId9"/>
    <p:sldId id="309" r:id="rId10"/>
    <p:sldId id="312" r:id="rId11"/>
    <p:sldId id="308" r:id="rId12"/>
    <p:sldId id="310" r:id="rId13"/>
    <p:sldId id="311" r:id="rId14"/>
    <p:sldId id="283" r:id="rId15"/>
    <p:sldId id="292" r:id="rId16"/>
    <p:sldId id="314" r:id="rId17"/>
    <p:sldId id="315" r:id="rId18"/>
    <p:sldId id="295" r:id="rId19"/>
    <p:sldId id="317" r:id="rId20"/>
    <p:sldId id="303" r:id="rId21"/>
    <p:sldId id="318" r:id="rId22"/>
  </p:sldIdLst>
  <p:sldSz cx="9144000" cy="6858000" type="screen4x3"/>
  <p:notesSz cx="7099300" cy="10234613"/>
  <p:defaultTextStyle>
    <a:defPPr>
      <a:defRPr lang="ar-SA"/>
    </a:defPPr>
    <a:lvl1pPr algn="ct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99FF"/>
    <a:srgbClr val="CCFF66"/>
    <a:srgbClr val="663300"/>
    <a:srgbClr val="FFFFCC"/>
    <a:srgbClr val="FFCCCC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146" autoAdjust="0"/>
    <p:restoredTop sz="94660"/>
  </p:normalViewPr>
  <p:slideViewPr>
    <p:cSldViewPr>
      <p:cViewPr varScale="1">
        <p:scale>
          <a:sx n="66" d="100"/>
          <a:sy n="66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b="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b="0"/>
            </a:lvl1pPr>
          </a:lstStyle>
          <a:p>
            <a:fld id="{06D99CED-60FB-4985-AAFE-F3EC2A4D44DF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467E3-2FF0-44B3-B933-2B0E12FA07D9}" type="slidenum">
              <a:rPr lang="ar-SA"/>
              <a:pPr/>
              <a:t>1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CE997-0C51-4517-92A2-FC418B5E73FE}" type="slidenum">
              <a:rPr lang="ar-SA"/>
              <a:pPr/>
              <a:t>2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69938"/>
            <a:ext cx="5111750" cy="3833812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62513"/>
            <a:ext cx="5208587" cy="43116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advClick="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advClick="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advClick="0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عنوان وأربعة من 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advClick="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advClick="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advClick="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advClick="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advClick="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advClick="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advClick="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advClick="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advClick="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3EC8D"/>
              </a:gs>
              <a:gs pos="50000">
                <a:srgbClr val="FFCC66"/>
              </a:gs>
              <a:gs pos="100000">
                <a:srgbClr val="F3EC8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endParaRPr lang="en-US"/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3431" name="Rectangle 7"/>
          <p:cNvSpPr>
            <a:spLocks noChangeArrowheads="1"/>
          </p:cNvSpPr>
          <p:nvPr userDrawn="1"/>
        </p:nvSpPr>
        <p:spPr bwMode="auto">
          <a:xfrm>
            <a:off x="125413" y="130175"/>
            <a:ext cx="8893175" cy="6597650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ransition advClick="0">
    <p:dissolve/>
  </p:transition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552700"/>
            <a:ext cx="7489825" cy="1752600"/>
          </a:xfrm>
          <a:noFill/>
          <a:ln cap="flat" algn="ctr">
            <a:solidFill>
              <a:schemeClr val="accent2"/>
            </a:solidFill>
          </a:ln>
        </p:spPr>
        <p:txBody>
          <a:bodyPr anchor="ctr"/>
          <a:lstStyle/>
          <a:p>
            <a:r>
              <a:rPr lang="ar-IQ" sz="5000" dirty="0" smtClean="0">
                <a:solidFill>
                  <a:srgbClr val="663300"/>
                </a:solidFill>
                <a:cs typeface="Mudir MT" pitchFamily="2" charset="-78"/>
              </a:rPr>
              <a:t>المحاضرة </a:t>
            </a:r>
            <a:r>
              <a:rPr lang="ar-IQ" sz="5000" dirty="0" err="1" smtClean="0">
                <a:solidFill>
                  <a:srgbClr val="663300"/>
                </a:solidFill>
                <a:cs typeface="Mudir MT" pitchFamily="2" charset="-78"/>
              </a:rPr>
              <a:t>الثانية </a:t>
            </a:r>
            <a:r>
              <a:rPr lang="ar-IQ" sz="5000" dirty="0" smtClean="0">
                <a:solidFill>
                  <a:srgbClr val="663300"/>
                </a:solidFill>
                <a:cs typeface="Mudir MT" pitchFamily="2" charset="-78"/>
              </a:rPr>
              <a:t>/إحصاء رياضي </a:t>
            </a:r>
            <a:endParaRPr lang="en-US" sz="5000" dirty="0">
              <a:solidFill>
                <a:srgbClr val="663300"/>
              </a:solidFill>
              <a:cs typeface="Mudir MT" pitchFamily="2" charset="-78"/>
            </a:endParaRPr>
          </a:p>
        </p:txBody>
      </p:sp>
    </p:spTree>
  </p:cSld>
  <p:clrMapOvr>
    <a:masterClrMapping/>
  </p:clrMapOvr>
  <p:transition advClick="0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274638"/>
            <a:ext cx="8277225" cy="719137"/>
          </a:xfrm>
          <a:noFill/>
          <a:ln w="19050"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SA" sz="32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أنواع </a:t>
            </a:r>
            <a:r>
              <a:rPr lang="ar-SA" sz="3200" b="1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الجداول :-</a:t>
            </a:r>
            <a:endParaRPr lang="en-US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8277225" cy="1367929"/>
          </a:xfrm>
          <a:noFill/>
          <a:ln w="12700">
            <a:solidFill>
              <a:schemeClr val="accent2"/>
            </a:solidFill>
          </a:ln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ar-SA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جداول </a:t>
            </a:r>
            <a:r>
              <a:rPr lang="ar-SA" sz="32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عادية ..</a:t>
            </a:r>
            <a:r>
              <a:rPr lang="ar-SA" sz="3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ar-SA" sz="3200" b="1" dirty="0" err="1">
                <a:solidFill>
                  <a:srgbClr val="00B050"/>
                </a:solidFill>
                <a:latin typeface="+mn-lt"/>
                <a:ea typeface="+mn-ea"/>
                <a:cs typeface="+mn-cs"/>
              </a:rPr>
              <a:t>1.</a:t>
            </a:r>
            <a:r>
              <a:rPr lang="ar-SA" sz="32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 </a:t>
            </a:r>
            <a:r>
              <a:rPr lang="ar-SA" sz="3200" b="1" dirty="0" err="1">
                <a:solidFill>
                  <a:srgbClr val="00B050"/>
                </a:solidFill>
                <a:latin typeface="+mn-lt"/>
                <a:ea typeface="+mn-ea"/>
                <a:cs typeface="+mn-cs"/>
              </a:rPr>
              <a:t>بسيطه</a:t>
            </a:r>
            <a:r>
              <a:rPr lang="ar-SA" sz="32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 </a:t>
            </a:r>
            <a:r>
              <a:rPr lang="ar-SA" sz="3200" b="1" dirty="0" err="1">
                <a:solidFill>
                  <a:srgbClr val="00B050"/>
                </a:solidFill>
                <a:latin typeface="+mn-lt"/>
                <a:ea typeface="+mn-ea"/>
                <a:cs typeface="+mn-cs"/>
              </a:rPr>
              <a:t>2.</a:t>
            </a:r>
            <a:r>
              <a:rPr lang="ar-SA" sz="32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 مركبة</a:t>
            </a:r>
            <a:endParaRPr lang="en-US" sz="3200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lphaUcPeriod"/>
            </a:pPr>
            <a:r>
              <a:rPr lang="ar-SA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ar-SA" sz="3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جداول </a:t>
            </a:r>
            <a:r>
              <a:rPr lang="ar-SA" sz="32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تكرارية </a:t>
            </a:r>
            <a:r>
              <a:rPr lang="ar-SA" sz="3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</a:t>
            </a:r>
            <a:r>
              <a:rPr lang="ar-SA" sz="3200" b="1" dirty="0" err="1">
                <a:solidFill>
                  <a:srgbClr val="00B050"/>
                </a:solidFill>
                <a:latin typeface="+mn-lt"/>
                <a:ea typeface="+mn-ea"/>
                <a:cs typeface="+mn-cs"/>
              </a:rPr>
              <a:t>1.</a:t>
            </a:r>
            <a:r>
              <a:rPr lang="ar-SA" sz="32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 بالدرجات  </a:t>
            </a:r>
            <a:r>
              <a:rPr lang="ar-SA" sz="3200" b="1" dirty="0" err="1">
                <a:solidFill>
                  <a:srgbClr val="00B050"/>
                </a:solidFill>
                <a:latin typeface="+mn-lt"/>
                <a:ea typeface="+mn-ea"/>
                <a:cs typeface="+mn-cs"/>
              </a:rPr>
              <a:t>2.</a:t>
            </a:r>
            <a:r>
              <a:rPr lang="ar-SA" sz="3200" b="1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 بالفئات </a:t>
            </a:r>
            <a:endParaRPr lang="en-US" sz="3200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  <a:p>
            <a:pPr algn="just">
              <a:spcBef>
                <a:spcPct val="25000"/>
              </a:spcBef>
              <a:spcAft>
                <a:spcPct val="25000"/>
              </a:spcAft>
            </a:pPr>
            <a:endParaRPr lang="ar-SA" sz="3000" b="1" dirty="0"/>
          </a:p>
        </p:txBody>
      </p:sp>
      <p:pic>
        <p:nvPicPr>
          <p:cNvPr id="117764" name="Picture 4" descr="عودة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6273800"/>
            <a:ext cx="719137" cy="269875"/>
          </a:xfrm>
          <a:prstGeom prst="rect">
            <a:avLst/>
          </a:prstGeom>
          <a:noFill/>
        </p:spPr>
      </p:pic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395536" y="2708920"/>
            <a:ext cx="8352928" cy="954107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u="sng" dirty="0">
                <a:solidFill>
                  <a:srgbClr val="008000"/>
                </a:solidFill>
                <a:latin typeface="Calibri" pitchFamily="34" charset="0"/>
                <a:ea typeface="Calibri" pitchFamily="34" charset="0"/>
              </a:rPr>
              <a:t>A</a:t>
            </a:r>
            <a:r>
              <a:rPr kumimoji="0" lang="ar-SA" sz="28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ar-SA" sz="2800" b="1" i="0" u="sng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1الجداول</a:t>
            </a:r>
            <a:r>
              <a:rPr kumimoji="0" lang="ar-SA" sz="28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البسيطة:- 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الذي تظهر بيانات من متغير إحصائي واحد في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ظاهره معينة.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683568" y="3573016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dirty="0" err="1"/>
              <a:t>مثال / </a:t>
            </a:r>
            <a:r>
              <a:rPr lang="ar-SA" sz="2800" dirty="0"/>
              <a:t>(جدول عدد  لاعبين كرة القدم في اندية محافظة البصرة</a:t>
            </a:r>
            <a:r>
              <a:rPr lang="ar-SA" sz="2800" dirty="0" err="1"/>
              <a:t>)</a:t>
            </a:r>
            <a:endParaRPr lang="ar-IQ" sz="2800" dirty="0"/>
          </a:p>
        </p:txBody>
      </p:sp>
      <p:graphicFrame>
        <p:nvGraphicFramePr>
          <p:cNvPr id="11" name="جدول 10"/>
          <p:cNvGraphicFramePr>
            <a:graphicFrameLocks noGrp="1"/>
          </p:cNvGraphicFramePr>
          <p:nvPr/>
        </p:nvGraphicFramePr>
        <p:xfrm>
          <a:off x="1907704" y="4365104"/>
          <a:ext cx="5760640" cy="19442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80320"/>
                <a:gridCol w="2880320"/>
              </a:tblGrid>
              <a:tr h="48605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النادي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عدد اللاعبين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النفط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الاتحاد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الميناء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animBg="1"/>
      <p:bldP spid="11776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1268413"/>
            <a:ext cx="8280400" cy="4824412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US" sz="2800" b="1" u="sng" dirty="0">
                <a:solidFill>
                  <a:srgbClr val="00B050"/>
                </a:solidFill>
              </a:rPr>
              <a:t>A</a:t>
            </a:r>
            <a:r>
              <a:rPr lang="ar-SA" sz="2800" b="1" u="sng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-</a:t>
            </a:r>
            <a:r>
              <a:rPr lang="ar-SA" sz="2800" b="1" u="sng" dirty="0" err="1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2الجداول</a:t>
            </a:r>
            <a:r>
              <a:rPr lang="ar-SA" sz="2800" b="1" u="sng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 </a:t>
            </a:r>
            <a:r>
              <a:rPr lang="ar-SA" sz="2800" b="1" u="sng" dirty="0" err="1">
                <a:solidFill>
                  <a:srgbClr val="00B050"/>
                </a:solidFill>
                <a:latin typeface="+mn-lt"/>
                <a:ea typeface="+mn-ea"/>
                <a:cs typeface="+mn-cs"/>
              </a:rPr>
              <a:t>المركبة </a:t>
            </a:r>
            <a:r>
              <a:rPr lang="ar-SA" sz="2800" b="1" u="sng" dirty="0" err="1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2800" b="1" u="sng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-</a:t>
            </a:r>
            <a:r>
              <a:rPr lang="ar-SA" sz="2800" b="1" u="sng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 </a:t>
            </a:r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الذي تظهر بيانات أكثر من متغير إحصائية واحده في ظاهره معينة.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ar-SA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مثال :-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ar-SA" sz="3000" b="1" dirty="0">
              <a:cs typeface="Simplified Arabic" pitchFamily="18" charset="-78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260350"/>
            <a:ext cx="8277225" cy="720725"/>
          </a:xfrm>
          <a:noFill/>
          <a:ln w="19050"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SA" sz="32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أنواع </a:t>
            </a:r>
            <a:r>
              <a:rPr lang="ar-SA" sz="3200" b="1" u="sng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الجداول :-</a:t>
            </a:r>
            <a:endParaRPr lang="en-US" sz="3500" dirty="0">
              <a:solidFill>
                <a:schemeClr val="tx1"/>
              </a:solidFill>
              <a:cs typeface="Mudir MT" pitchFamily="2" charset="-78"/>
            </a:endParaRPr>
          </a:p>
        </p:txBody>
      </p:sp>
      <p:sp>
        <p:nvSpPr>
          <p:cNvPr id="70682" name="AutoShape 2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85113" y="6264275"/>
            <a:ext cx="863600" cy="287338"/>
          </a:xfrm>
          <a:prstGeom prst="rightArrow">
            <a:avLst>
              <a:gd name="adj1" fmla="val 50000"/>
              <a:gd name="adj2" fmla="val 75138"/>
            </a:avLst>
          </a:prstGeom>
          <a:gradFill rotWithShape="1">
            <a:gsLst>
              <a:gs pos="0">
                <a:srgbClr val="3399FF"/>
              </a:gs>
              <a:gs pos="50000">
                <a:schemeClr val="accent2"/>
              </a:gs>
              <a:gs pos="100000">
                <a:srgbClr val="3399FF"/>
              </a:gs>
            </a:gsLst>
            <a:lin ang="0" scaled="1"/>
          </a:gra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755576" y="2924944"/>
          <a:ext cx="7776864" cy="280831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44216"/>
                <a:gridCol w="1944216"/>
                <a:gridCol w="1944216"/>
                <a:gridCol w="1944216"/>
              </a:tblGrid>
              <a:tr h="702078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الجامعات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عدد الطلبة 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عدد الذكور 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عدد الاناث 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البصرة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1000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800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بغداد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2000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الموصل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800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500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300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1125538"/>
            <a:ext cx="8280400" cy="4967287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US" sz="3600" b="1" u="sng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B</a:t>
            </a:r>
            <a:r>
              <a:rPr lang="ar-IQ" sz="3600" b="1" u="sng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-</a:t>
            </a:r>
            <a:r>
              <a:rPr lang="ar-IQ" sz="3600" b="1" u="sng" dirty="0" err="1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1الجداول</a:t>
            </a:r>
            <a:r>
              <a:rPr lang="ar-IQ" sz="3600" b="1" u="sng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 </a:t>
            </a:r>
            <a:r>
              <a:rPr lang="ar-IQ" sz="3600" b="1" u="sng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التكرارية </a:t>
            </a:r>
            <a:r>
              <a:rPr lang="ar-IQ" sz="3600" b="1" u="sng" dirty="0" err="1">
                <a:solidFill>
                  <a:srgbClr val="00B050"/>
                </a:solidFill>
                <a:latin typeface="+mn-lt"/>
                <a:ea typeface="+mn-ea"/>
                <a:cs typeface="+mn-cs"/>
              </a:rPr>
              <a:t>بالدرجات </a:t>
            </a:r>
            <a:r>
              <a:rPr lang="ar-IQ" sz="3600" b="1" u="sng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(وصفية أو </a:t>
            </a:r>
            <a:r>
              <a:rPr lang="ar-IQ" sz="3600" b="1" u="sng" dirty="0" err="1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رقمية )</a:t>
            </a:r>
            <a:endParaRPr lang="en-US" sz="3600" dirty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  <a:p>
            <a:r>
              <a:rPr lang="ar-SA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مثال  </a:t>
            </a:r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تمثل البيانات التالية تقديرات 25 طالبًا فى درس ألإحصاء </a:t>
            </a:r>
            <a:r>
              <a:rPr lang="ar-SA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المطلوب :</a:t>
            </a:r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ar-IQ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و</a:t>
            </a:r>
            <a:r>
              <a:rPr lang="ar-SA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ضع </a:t>
            </a:r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هذه التقديرات فى جدول </a:t>
            </a:r>
            <a:r>
              <a:rPr lang="ar-SA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تكرارى 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spcBef>
                <a:spcPct val="25000"/>
              </a:spcBef>
              <a:spcAft>
                <a:spcPct val="25000"/>
              </a:spcAft>
            </a:pPr>
            <a:endParaRPr lang="ar-SA" sz="3500" b="1" dirty="0">
              <a:cs typeface="Simplified Arabic" pitchFamily="18" charset="-78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274638"/>
            <a:ext cx="8277225" cy="719137"/>
          </a:xfrm>
          <a:noFill/>
          <a:ln w="19050"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SA" sz="32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أنواع </a:t>
            </a:r>
            <a:r>
              <a:rPr lang="ar-SA" sz="3200" b="1" u="sng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الجداول :-</a:t>
            </a:r>
            <a:endParaRPr lang="en-US" sz="3500" dirty="0">
              <a:solidFill>
                <a:schemeClr val="tx1"/>
              </a:solidFill>
              <a:cs typeface="Mudir MT" pitchFamily="2" charset="-78"/>
            </a:endParaRPr>
          </a:p>
        </p:txBody>
      </p:sp>
      <p:sp>
        <p:nvSpPr>
          <p:cNvPr id="79878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85113" y="6264275"/>
            <a:ext cx="863600" cy="287338"/>
          </a:xfrm>
          <a:prstGeom prst="rightArrow">
            <a:avLst>
              <a:gd name="adj1" fmla="val 50000"/>
              <a:gd name="adj2" fmla="val 75138"/>
            </a:avLst>
          </a:prstGeom>
          <a:gradFill rotWithShape="1">
            <a:gsLst>
              <a:gs pos="0">
                <a:srgbClr val="3399FF"/>
              </a:gs>
              <a:gs pos="50000">
                <a:schemeClr val="accent2"/>
              </a:gs>
              <a:gs pos="100000">
                <a:srgbClr val="3399FF"/>
              </a:gs>
            </a:gsLst>
            <a:lin ang="0" scaled="1"/>
          </a:gra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611560" y="2780926"/>
          <a:ext cx="7920880" cy="316835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84176"/>
                <a:gridCol w="1584176"/>
                <a:gridCol w="1584176"/>
                <a:gridCol w="1584176"/>
                <a:gridCol w="1584176"/>
              </a:tblGrid>
              <a:tr h="63367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جيد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مقبول</a:t>
                      </a: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جيد جدًا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مقبول</a:t>
                      </a: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ممتاز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7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مقبول</a:t>
                      </a: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جيد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ضعيف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جيد</a:t>
                      </a: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جيد جدًا</a:t>
                      </a: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7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جيد</a:t>
                      </a: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ضعيف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مقبول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ممتاز</a:t>
                      </a: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جيد</a:t>
                      </a: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7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مقبول</a:t>
                      </a: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جيد</a:t>
                      </a: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مقبول</a:t>
                      </a: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جيد</a:t>
                      </a: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جيد جدًا</a:t>
                      </a: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7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ضعيف جدًا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مقبول</a:t>
                      </a: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ضعيف جدًا</a:t>
                      </a:r>
                      <a:endParaRPr lang="en-US" sz="11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ضعيف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مقبول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1125538"/>
            <a:ext cx="8280400" cy="4895750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ar-SA" sz="28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خطوات تكوين الجدول </a:t>
            </a:r>
            <a:r>
              <a:rPr lang="ar-SA" sz="28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التكرارى</a:t>
            </a:r>
            <a:r>
              <a:rPr lang="ar-IQ" sz="28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المطلوب</a:t>
            </a:r>
            <a:r>
              <a:rPr lang="ar-SA" sz="2800" b="1" u="sng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ar-SA" sz="28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arenR"/>
            </a:pPr>
            <a:r>
              <a:rPr lang="ar-SA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يتم </a:t>
            </a:r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رسم جدول تكرارى مكون من 2 </a:t>
            </a:r>
            <a:r>
              <a:rPr lang="ar-SA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أعمدة 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arenR"/>
            </a:pPr>
            <a:r>
              <a:rPr lang="ar-SA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ترتب </a:t>
            </a:r>
            <a:r>
              <a:rPr lang="ar-SA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التقديرات </a:t>
            </a:r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(أو الدرجات) ترتيبًا تصاعديًا فى العمود الأول للجدول.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arenR"/>
            </a:pPr>
            <a:r>
              <a:rPr lang="ar-SA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يتم حساب عدد مرات تكرار كل تقدير 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arenR"/>
            </a:pPr>
            <a:r>
              <a:rPr lang="ar-SA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توضع عدد مرات كل تقدير فى العمود الأخير ويسمى هذا العمود بالتكرارات ويرمز </a:t>
            </a:r>
            <a:r>
              <a:rPr lang="ar-SA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للتكرار </a:t>
            </a:r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(ك</a:t>
            </a:r>
            <a:r>
              <a:rPr lang="ar-SA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والجدول التالى يوضح كيفية تنظيم التقديرات السابقة فى جدول تكرارى للدرجات 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spcBef>
                <a:spcPct val="25000"/>
              </a:spcBef>
              <a:spcAft>
                <a:spcPct val="25000"/>
              </a:spcAft>
            </a:pPr>
            <a:endParaRPr lang="ar-SA" sz="3000" b="1" dirty="0">
              <a:cs typeface="Simplified Arabic" pitchFamily="18" charset="-78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274638"/>
            <a:ext cx="8277225" cy="719137"/>
          </a:xfrm>
          <a:noFill/>
          <a:ln w="19050"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SA" sz="36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أنواع </a:t>
            </a:r>
            <a:r>
              <a:rPr lang="ar-SA" sz="3600" b="1" u="sng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الجداول :-</a:t>
            </a:r>
            <a:endParaRPr lang="en-US" sz="3500" dirty="0">
              <a:solidFill>
                <a:schemeClr val="tx1"/>
              </a:solidFill>
              <a:cs typeface="Mudir MT" pitchFamily="2" charset="-78"/>
            </a:endParaRPr>
          </a:p>
        </p:txBody>
      </p:sp>
      <p:sp>
        <p:nvSpPr>
          <p:cNvPr id="12186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85113" y="6264275"/>
            <a:ext cx="863600" cy="287338"/>
          </a:xfrm>
          <a:prstGeom prst="rightArrow">
            <a:avLst>
              <a:gd name="adj1" fmla="val 50000"/>
              <a:gd name="adj2" fmla="val 75138"/>
            </a:avLst>
          </a:prstGeom>
          <a:gradFill rotWithShape="1">
            <a:gsLst>
              <a:gs pos="0">
                <a:srgbClr val="3399FF"/>
              </a:gs>
              <a:gs pos="50000">
                <a:schemeClr val="accent2"/>
              </a:gs>
              <a:gs pos="100000">
                <a:srgbClr val="3399FF"/>
              </a:gs>
            </a:gsLst>
            <a:lin ang="0" scaled="1"/>
          </a:gra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1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1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1125538"/>
            <a:ext cx="8280400" cy="4967287"/>
          </a:xfrm>
          <a:ln>
            <a:solidFill>
              <a:schemeClr val="accent2"/>
            </a:solidFill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None/>
            </a:pPr>
            <a:endParaRPr lang="ar-SA" sz="2600" b="1" dirty="0">
              <a:cs typeface="Simplified Arabic" pitchFamily="18" charset="-78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274638"/>
            <a:ext cx="8277225" cy="719137"/>
          </a:xfrm>
          <a:noFill/>
          <a:ln w="19050"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IQ" sz="2200" b="1" dirty="0" smtClean="0">
                <a:solidFill>
                  <a:schemeClr val="tx1"/>
                </a:solidFill>
                <a:cs typeface="Mudir MT" pitchFamily="2" charset="-78"/>
              </a:rPr>
              <a:t>الجدول التالي يوضح كيفية تنظم التقديرات السابقة في جدول تكراري للدرجات </a:t>
            </a:r>
            <a:endParaRPr lang="en-US" sz="2200" b="1" dirty="0">
              <a:solidFill>
                <a:schemeClr val="tx1"/>
              </a:solidFill>
              <a:cs typeface="Mudir MT" pitchFamily="2" charset="-78"/>
            </a:endParaRPr>
          </a:p>
        </p:txBody>
      </p:sp>
      <p:sp>
        <p:nvSpPr>
          <p:cNvPr id="122884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85113" y="6264275"/>
            <a:ext cx="863600" cy="287338"/>
          </a:xfrm>
          <a:prstGeom prst="rightArrow">
            <a:avLst>
              <a:gd name="adj1" fmla="val 50000"/>
              <a:gd name="adj2" fmla="val 75138"/>
            </a:avLst>
          </a:prstGeom>
          <a:gradFill rotWithShape="1">
            <a:gsLst>
              <a:gs pos="0">
                <a:srgbClr val="3399FF"/>
              </a:gs>
              <a:gs pos="50000">
                <a:schemeClr val="accent2"/>
              </a:gs>
              <a:gs pos="100000">
                <a:srgbClr val="3399FF"/>
              </a:gs>
            </a:gsLst>
            <a:lin ang="0" scaled="1"/>
          </a:gra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467544" y="1196752"/>
          <a:ext cx="8208912" cy="47525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5940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32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التقدير</a:t>
                      </a:r>
                      <a:endParaRPr lang="en-US" sz="32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32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التكرار</a:t>
                      </a:r>
                      <a:endParaRPr lang="en-US" sz="32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32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ضعيف جدًا</a:t>
                      </a:r>
                      <a:endParaRPr lang="en-US" sz="32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32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2</a:t>
                      </a:r>
                      <a:endParaRPr lang="en-US" sz="32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32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ضعيف</a:t>
                      </a:r>
                      <a:endParaRPr lang="en-US" sz="32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32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3</a:t>
                      </a:r>
                      <a:endParaRPr lang="en-US" sz="32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32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مقبـول </a:t>
                      </a:r>
                      <a:endParaRPr lang="en-US" sz="32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32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8</a:t>
                      </a:r>
                      <a:endParaRPr lang="en-US" sz="32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32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جيــد</a:t>
                      </a:r>
                      <a:endParaRPr lang="en-US" sz="32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32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7</a:t>
                      </a:r>
                      <a:endParaRPr lang="en-US" sz="32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32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جيد جدًا</a:t>
                      </a:r>
                      <a:endParaRPr lang="en-US" sz="32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32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3</a:t>
                      </a:r>
                      <a:endParaRPr lang="en-US" sz="32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32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ممتاز</a:t>
                      </a:r>
                      <a:endParaRPr lang="en-US" sz="32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32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2</a:t>
                      </a:r>
                      <a:endParaRPr lang="en-US" sz="32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32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ultan normal"/>
                        </a:rPr>
                        <a:t>مجموع التكرار </a:t>
                      </a:r>
                      <a:endParaRPr lang="en-US" sz="32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32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25</a:t>
                      </a:r>
                      <a:endParaRPr lang="en-US" sz="32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3388" y="476672"/>
            <a:ext cx="8277225" cy="5760640"/>
          </a:xfrm>
          <a:noFill/>
          <a:ln>
            <a:solidFill>
              <a:schemeClr val="accent2"/>
            </a:solidFill>
          </a:ln>
        </p:spPr>
        <p:txBody>
          <a:bodyPr/>
          <a:lstStyle/>
          <a:p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وهكذا نحصل على ما يسمى بالجدول التكرارى البسيط </a:t>
            </a:r>
            <a:r>
              <a:rPr lang="ar-SA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بالدرجات</a:t>
            </a:r>
            <a:r>
              <a:rPr lang="ar-SA" sz="2800" b="1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ar-SA" sz="28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(وصفية</a:t>
            </a:r>
            <a:r>
              <a:rPr lang="ar-SA" sz="2800" b="1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، وسمى بسيطًا لأن البيانات موزعة حسب صفة واحدة هى </a:t>
            </a:r>
            <a:r>
              <a:rPr lang="ar-SA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التقديرات </a:t>
            </a:r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.أما الجدول التكرارى البسيط </a:t>
            </a:r>
            <a:r>
              <a:rPr lang="ar-SA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بالدرجات </a:t>
            </a:r>
            <a:r>
              <a:rPr lang="ar-SA" sz="28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(رقمية) </a:t>
            </a:r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فهو كما في المثال </a:t>
            </a:r>
            <a:r>
              <a:rPr lang="ar-SA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ألتالي :-</a:t>
            </a:r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ar-SA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مثال  </a:t>
            </a:r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تمثل الدرجات التالية درجات 30 طالبا فى امتحان مادة </a:t>
            </a:r>
            <a:r>
              <a:rPr lang="ar-SA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دراسية </a:t>
            </a:r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، والمطلوب منك تنظيم هذه الدرجات فى جدول تكرارى للدرجات.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endParaRPr lang="ar-SA" sz="3000" b="1" dirty="0">
              <a:cs typeface="Simplified Arabic" pitchFamily="18" charset="-78"/>
            </a:endParaRPr>
          </a:p>
        </p:txBody>
      </p:sp>
      <p:sp>
        <p:nvSpPr>
          <p:cNvPr id="85001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85113" y="6264275"/>
            <a:ext cx="863600" cy="287338"/>
          </a:xfrm>
          <a:prstGeom prst="rightArrow">
            <a:avLst>
              <a:gd name="adj1" fmla="val 50000"/>
              <a:gd name="adj2" fmla="val 75138"/>
            </a:avLst>
          </a:prstGeom>
          <a:gradFill rotWithShape="1">
            <a:gsLst>
              <a:gs pos="0">
                <a:srgbClr val="3399FF"/>
              </a:gs>
              <a:gs pos="50000">
                <a:schemeClr val="accent2"/>
              </a:gs>
              <a:gs pos="100000">
                <a:srgbClr val="3399FF"/>
              </a:gs>
            </a:gsLst>
            <a:lin ang="0" scaled="1"/>
          </a:gra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683568" y="3789041"/>
          <a:ext cx="7776860" cy="230425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77686"/>
                <a:gridCol w="777686"/>
                <a:gridCol w="777686"/>
                <a:gridCol w="777686"/>
                <a:gridCol w="777686"/>
                <a:gridCol w="777686"/>
                <a:gridCol w="777686"/>
                <a:gridCol w="777686"/>
                <a:gridCol w="777686"/>
                <a:gridCol w="777686"/>
              </a:tblGrid>
              <a:tr h="76808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2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1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3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4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4</a:t>
                      </a:r>
                      <a:endParaRPr lang="en-US" sz="20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3</a:t>
                      </a:r>
                      <a:endParaRPr lang="en-US" sz="20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5</a:t>
                      </a:r>
                      <a:endParaRPr lang="en-US" sz="20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4</a:t>
                      </a:r>
                      <a:endParaRPr lang="en-US" sz="20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4</a:t>
                      </a:r>
                      <a:endParaRPr lang="en-US" sz="20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5</a:t>
                      </a:r>
                      <a:endParaRPr lang="en-US" sz="20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808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4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3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5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2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4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6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4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4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7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3</a:t>
                      </a:r>
                      <a:endParaRPr lang="en-US" sz="2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808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Aharoni"/>
                        </a:rPr>
                        <a:t>4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Aharoni"/>
                        </a:rPr>
                        <a:t>4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Aharoni"/>
                        </a:rPr>
                        <a:t>2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Aharoni"/>
                        </a:rPr>
                        <a:t>4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Aharoni"/>
                        </a:rPr>
                        <a:t>3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Aharoni"/>
                        </a:rPr>
                        <a:t>5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Aharoni"/>
                        </a:rPr>
                        <a:t>6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Aharoni"/>
                        </a:rPr>
                        <a:t>2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Aharoni"/>
                        </a:rPr>
                        <a:t>4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Aharoni"/>
                        </a:rPr>
                        <a:t>7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3388" y="1196975"/>
            <a:ext cx="8277225" cy="5040313"/>
          </a:xfrm>
          <a:noFill/>
          <a:ln>
            <a:solidFill>
              <a:schemeClr val="accent2"/>
            </a:solidFill>
          </a:ln>
        </p:spPr>
        <p:txBody>
          <a:bodyPr/>
          <a:lstStyle/>
          <a:p>
            <a:pPr algn="just">
              <a:spcBef>
                <a:spcPct val="25000"/>
              </a:spcBef>
              <a:spcAft>
                <a:spcPct val="25000"/>
              </a:spcAft>
            </a:pPr>
            <a:r>
              <a:rPr lang="ar-SA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يتم </a:t>
            </a:r>
            <a:r>
              <a:rPr lang="ar-SA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أولا ترتيب الدرجات ترتيبا تصاعديا بحيث يكون أول رقم فى الترتيب هو أقل رقم فى الدرجات </a:t>
            </a:r>
            <a:r>
              <a:rPr lang="ar-SA" sz="4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المعطاة </a:t>
            </a:r>
            <a:r>
              <a:rPr lang="ar-SA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، وآخر أرقام الجدول هو أكبر درجة معطاة وذلك فى العمود الأول الذى يمثل الدرجات </a:t>
            </a:r>
            <a:r>
              <a:rPr lang="ar-SA" sz="4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س </a:t>
            </a:r>
            <a:r>
              <a:rPr lang="ar-SA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، أما العمود الثانى فيوضع </a:t>
            </a:r>
            <a:r>
              <a:rPr lang="ar-SA" sz="4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به</a:t>
            </a:r>
            <a:r>
              <a:rPr lang="ar-SA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العلامات التكرارية بالطريقة السابق </a:t>
            </a:r>
            <a:r>
              <a:rPr lang="ar-SA" sz="4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شرحها </a:t>
            </a:r>
            <a:r>
              <a:rPr lang="ar-SA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، والعمود الأخير يوضع </a:t>
            </a:r>
            <a:r>
              <a:rPr lang="ar-SA" sz="4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به</a:t>
            </a:r>
            <a:r>
              <a:rPr lang="ar-SA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التكرارات </a:t>
            </a:r>
            <a:r>
              <a:rPr lang="ar-SA" sz="4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ك .</a:t>
            </a:r>
            <a:endParaRPr lang="en-US" sz="4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spcBef>
                <a:spcPct val="25000"/>
              </a:spcBef>
              <a:spcAft>
                <a:spcPct val="25000"/>
              </a:spcAft>
            </a:pPr>
            <a:endParaRPr lang="ar-SA" sz="3000" b="1" dirty="0">
              <a:cs typeface="Simplified Arabic" pitchFamily="18" charset="-78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274638"/>
            <a:ext cx="8277225" cy="719137"/>
          </a:xfrm>
          <a:noFill/>
          <a:ln w="19050" cap="flat" algn="ctr">
            <a:solidFill>
              <a:schemeClr val="accent2"/>
            </a:solidFill>
          </a:ln>
        </p:spPr>
        <p:txBody>
          <a:bodyPr/>
          <a:lstStyle/>
          <a:p>
            <a:pPr algn="r"/>
            <a:r>
              <a:rPr lang="ar-IQ" sz="3900" dirty="0" err="1" smtClean="0">
                <a:solidFill>
                  <a:schemeClr val="tx1"/>
                </a:solidFill>
                <a:cs typeface="Mudir MT" pitchFamily="2" charset="-78"/>
              </a:rPr>
              <a:t>الحل :</a:t>
            </a:r>
            <a:r>
              <a:rPr lang="ar-IQ" sz="3900" dirty="0" smtClean="0">
                <a:solidFill>
                  <a:schemeClr val="tx1"/>
                </a:solidFill>
                <a:cs typeface="Mudir MT" pitchFamily="2" charset="-78"/>
              </a:rPr>
              <a:t> </a:t>
            </a:r>
            <a:endParaRPr lang="en-US" sz="3900" dirty="0">
              <a:solidFill>
                <a:schemeClr val="tx1"/>
              </a:solidFill>
              <a:cs typeface="Mudir MT" pitchFamily="2" charset="-78"/>
            </a:endParaRPr>
          </a:p>
        </p:txBody>
      </p:sp>
      <p:sp>
        <p:nvSpPr>
          <p:cNvPr id="124932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85113" y="6264275"/>
            <a:ext cx="863600" cy="287338"/>
          </a:xfrm>
          <a:prstGeom prst="rightArrow">
            <a:avLst>
              <a:gd name="adj1" fmla="val 50000"/>
              <a:gd name="adj2" fmla="val 75138"/>
            </a:avLst>
          </a:prstGeom>
          <a:gradFill rotWithShape="1">
            <a:gsLst>
              <a:gs pos="0">
                <a:srgbClr val="3399FF"/>
              </a:gs>
              <a:gs pos="50000">
                <a:schemeClr val="accent2"/>
              </a:gs>
              <a:gs pos="100000">
                <a:srgbClr val="3399FF"/>
              </a:gs>
            </a:gsLst>
            <a:lin ang="0" scaled="1"/>
          </a:gra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85113" y="6264275"/>
            <a:ext cx="863600" cy="287338"/>
          </a:xfrm>
          <a:prstGeom prst="rightArrow">
            <a:avLst>
              <a:gd name="adj1" fmla="val 50000"/>
              <a:gd name="adj2" fmla="val 75138"/>
            </a:avLst>
          </a:prstGeom>
          <a:gradFill rotWithShape="1">
            <a:gsLst>
              <a:gs pos="0">
                <a:srgbClr val="3399FF"/>
              </a:gs>
              <a:gs pos="50000">
                <a:schemeClr val="accent2"/>
              </a:gs>
              <a:gs pos="100000">
                <a:srgbClr val="3399FF"/>
              </a:gs>
            </a:gsLst>
            <a:lin ang="0" scaled="1"/>
          </a:gra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33388" y="260648"/>
            <a:ext cx="8277225" cy="5760740"/>
          </a:xfrm>
          <a:noFill/>
          <a:ln>
            <a:solidFill>
              <a:schemeClr val="accent2"/>
            </a:solidFill>
          </a:ln>
        </p:spPr>
        <p:txBody>
          <a:bodyPr/>
          <a:lstStyle/>
          <a:p>
            <a:endParaRPr lang="en-US" sz="2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800" b="1" dirty="0"/>
          </a:p>
          <a:p>
            <a:endParaRPr lang="en-US" sz="2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800" b="1" dirty="0"/>
          </a:p>
          <a:p>
            <a:endParaRPr lang="en-US" sz="2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800" b="1" dirty="0"/>
          </a:p>
          <a:p>
            <a:endParaRPr lang="en-US" sz="2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ar-IQ" sz="2800" b="1" dirty="0" smtClean="0"/>
          </a:p>
          <a:p>
            <a:endParaRPr lang="ar-IQ" sz="2800" b="1" dirty="0" smtClean="0"/>
          </a:p>
          <a:p>
            <a:endParaRPr lang="en-US" sz="2800" b="1" dirty="0" smtClean="0"/>
          </a:p>
          <a:p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ترمز للمجموع ويطلق </a:t>
            </a:r>
            <a:r>
              <a:rPr lang="ar-SA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عليها </a:t>
            </a:r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ar-SA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سكما</a:t>
            </a:r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	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ar-SA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هي </a:t>
            </a:r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نفس </a:t>
            </a:r>
            <a:r>
              <a:rPr lang="ar-SA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الرمز </a:t>
            </a:r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(مـجـ</a:t>
            </a:r>
            <a:r>
              <a:rPr lang="ar-SA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sz="2800" b="1" dirty="0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2483768" y="476672"/>
          <a:ext cx="5616624" cy="446449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22514"/>
                <a:gridCol w="2894110"/>
              </a:tblGrid>
              <a:tr h="8173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 dirty="0" err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الدرجة </a:t>
                      </a:r>
                      <a:r>
                        <a:rPr lang="ar-SA" sz="24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(س</a:t>
                      </a:r>
                      <a:r>
                        <a:rPr lang="ar-SA" sz="2400" b="1" dirty="0" err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)</a:t>
                      </a:r>
                      <a:endParaRPr lang="en-US" sz="24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التكرار (ك)</a:t>
                      </a:r>
                      <a:endParaRPr lang="en-US" sz="24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1</a:t>
                      </a:r>
                      <a:endParaRPr lang="en-US" sz="24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 dirty="0">
                          <a:solidFill>
                            <a:schemeClr val="tx2"/>
                          </a:solidFill>
                          <a:latin typeface="Bell MT"/>
                          <a:ea typeface="Times New Roman"/>
                          <a:cs typeface="Aharoni"/>
                        </a:rPr>
                        <a:t>1</a:t>
                      </a:r>
                      <a:endParaRPr lang="en-US" sz="24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2</a:t>
                      </a:r>
                      <a:endParaRPr lang="en-US" sz="24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 dirty="0">
                          <a:solidFill>
                            <a:schemeClr val="tx2"/>
                          </a:solidFill>
                          <a:latin typeface="Bell MT"/>
                          <a:ea typeface="Times New Roman"/>
                          <a:cs typeface="Aharoni"/>
                        </a:rPr>
                        <a:t>4</a:t>
                      </a:r>
                      <a:endParaRPr lang="en-US" sz="24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3</a:t>
                      </a:r>
                      <a:endParaRPr lang="en-US" sz="24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 dirty="0">
                          <a:solidFill>
                            <a:schemeClr val="tx2"/>
                          </a:solidFill>
                          <a:latin typeface="Bell MT"/>
                          <a:ea typeface="Times New Roman"/>
                          <a:cs typeface="Aharoni"/>
                        </a:rPr>
                        <a:t>5</a:t>
                      </a:r>
                      <a:endParaRPr lang="en-US" sz="24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4</a:t>
                      </a:r>
                      <a:endParaRPr lang="en-US" sz="24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 dirty="0">
                          <a:solidFill>
                            <a:schemeClr val="tx2"/>
                          </a:solidFill>
                          <a:latin typeface="Bell MT"/>
                          <a:ea typeface="Times New Roman"/>
                          <a:cs typeface="Aharoni"/>
                        </a:rPr>
                        <a:t>12</a:t>
                      </a:r>
                      <a:endParaRPr lang="en-US" sz="24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5</a:t>
                      </a:r>
                      <a:endParaRPr lang="en-US" sz="24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 dirty="0">
                          <a:solidFill>
                            <a:schemeClr val="tx2"/>
                          </a:solidFill>
                          <a:latin typeface="Bell MT"/>
                          <a:ea typeface="Times New Roman"/>
                          <a:cs typeface="Aharoni"/>
                        </a:rPr>
                        <a:t>4</a:t>
                      </a:r>
                      <a:endParaRPr lang="en-US" sz="24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6</a:t>
                      </a:r>
                      <a:endParaRPr lang="en-US" sz="24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 dirty="0">
                          <a:solidFill>
                            <a:schemeClr val="tx2"/>
                          </a:solidFill>
                          <a:latin typeface="Bell MT"/>
                          <a:ea typeface="Times New Roman"/>
                          <a:cs typeface="Aharoni"/>
                        </a:rPr>
                        <a:t>2</a:t>
                      </a:r>
                      <a:endParaRPr lang="en-US" sz="24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haroni"/>
                        </a:rPr>
                        <a:t>7</a:t>
                      </a:r>
                      <a:endParaRPr lang="en-US" sz="24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400" b="1" dirty="0">
                          <a:solidFill>
                            <a:schemeClr val="tx2"/>
                          </a:solidFill>
                          <a:latin typeface="Bell MT"/>
                          <a:ea typeface="Times New Roman"/>
                          <a:cs typeface="Aharoni"/>
                        </a:rPr>
                        <a:t>2</a:t>
                      </a:r>
                      <a:endParaRPr lang="en-US" sz="24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89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2400" b="1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مجموع التكرارات</a:t>
                      </a:r>
                      <a:endParaRPr lang="en-US" sz="240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=30</a:t>
                      </a:r>
                      <a:r>
                        <a:rPr lang="ar-IQ" sz="2400" b="1" dirty="0">
                          <a:solidFill>
                            <a:schemeClr val="tx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ar-IQ" sz="2400" b="1" dirty="0" err="1">
                          <a:solidFill>
                            <a:schemeClr val="tx2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∑</a:t>
                      </a:r>
                      <a:endParaRPr lang="en-US" sz="24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رابط كسهم مستقيم 7"/>
          <p:cNvCxnSpPr/>
          <p:nvPr/>
        </p:nvCxnSpPr>
        <p:spPr bwMode="auto">
          <a:xfrm>
            <a:off x="3851920" y="5085184"/>
            <a:ext cx="504056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66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274638"/>
            <a:ext cx="8277225" cy="706437"/>
          </a:xfrm>
          <a:noFill/>
          <a:ln w="19050"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IQ" sz="3900" dirty="0" smtClean="0">
                <a:solidFill>
                  <a:schemeClr val="tx1"/>
                </a:solidFill>
                <a:cs typeface="Mudir MT" pitchFamily="2" charset="-78"/>
              </a:rPr>
              <a:t>ألإحصاء </a:t>
            </a:r>
            <a:r>
              <a:rPr lang="ar-IQ" sz="3900" dirty="0" smtClean="0">
                <a:solidFill>
                  <a:schemeClr val="tx1"/>
                </a:solidFill>
                <a:cs typeface="Mudir MT" pitchFamily="2" charset="-78"/>
              </a:rPr>
              <a:t>الرياضي</a:t>
            </a:r>
            <a:endParaRPr lang="en-US" sz="3900" dirty="0">
              <a:solidFill>
                <a:schemeClr val="tx1"/>
              </a:solidFill>
              <a:cs typeface="Mudir MT" pitchFamily="2" charset="-78"/>
            </a:endParaRPr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3388" y="1270000"/>
            <a:ext cx="8277225" cy="4751388"/>
          </a:xfrm>
          <a:noFill/>
          <a:ln>
            <a:solidFill>
              <a:schemeClr val="accent2"/>
            </a:solidFill>
          </a:ln>
        </p:spPr>
        <p:txBody>
          <a:bodyPr/>
          <a:lstStyle/>
          <a:p>
            <a:pPr algn="ctr">
              <a:buNone/>
            </a:pPr>
            <a:endParaRPr lang="ar-IQ" sz="4400" b="1" dirty="0" smtClean="0">
              <a:cs typeface="Simplified Arabic" pitchFamily="18" charset="-78"/>
            </a:endParaRPr>
          </a:p>
          <a:p>
            <a:pPr algn="ctr">
              <a:buNone/>
            </a:pPr>
            <a:endParaRPr lang="ar-IQ" sz="4400" b="1" dirty="0">
              <a:cs typeface="Simplified Arabic" pitchFamily="18" charset="-78"/>
            </a:endParaRPr>
          </a:p>
          <a:p>
            <a:pPr algn="ctr">
              <a:buNone/>
            </a:pPr>
            <a:r>
              <a:rPr lang="ar-IQ" sz="4400" b="1" dirty="0" smtClean="0">
                <a:cs typeface="Simplified Arabic" pitchFamily="18" charset="-78"/>
              </a:rPr>
              <a:t>نهاية المحاضرة الثانية </a:t>
            </a:r>
            <a:endParaRPr lang="ar-SA" sz="4400" b="1" dirty="0">
              <a:cs typeface="Simplified Arabic" pitchFamily="18" charset="-78"/>
            </a:endParaRP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AutoShape 4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323850" y="6164263"/>
            <a:ext cx="360363" cy="360362"/>
          </a:xfrm>
          <a:prstGeom prst="flowChartSummingJunction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title"/>
          </p:nvPr>
        </p:nvSpPr>
        <p:spPr>
          <a:xfrm>
            <a:off x="433388" y="404813"/>
            <a:ext cx="8277225" cy="863947"/>
          </a:xfrm>
          <a:noFill/>
          <a:ln/>
        </p:spPr>
        <p:txBody>
          <a:bodyPr/>
          <a:lstStyle/>
          <a:p>
            <a:r>
              <a:rPr lang="ar-IQ" sz="40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تصنيف وتبويب </a:t>
            </a:r>
            <a:r>
              <a:rPr lang="ar-IQ" sz="4000" b="1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البيانات :-</a:t>
            </a:r>
            <a:r>
              <a:rPr lang="ar-IQ" sz="40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en-US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6509" name="Rectangle 13"/>
          <p:cNvSpPr>
            <a:spLocks noChangeArrowheads="1"/>
          </p:cNvSpPr>
          <p:nvPr/>
        </p:nvSpPr>
        <p:spPr bwMode="auto">
          <a:xfrm>
            <a:off x="251520" y="1727385"/>
            <a:ext cx="8640960" cy="2062103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 يمكن للباحث أن يستنتج شيئا من البيانات بصورتها الأولية، خاصة عندما تكون كبيرة, لهذا لابد وان تمر هذه البيانات بمراحل لغرض تلخيصها وتوضيحها بغية التعرف على ما تحويه من أغراض.</a:t>
            </a:r>
            <a:endParaRPr kumimoji="0" lang="ar-IQ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80400" cy="5040907"/>
          </a:xfrm>
          <a:ln w="12700">
            <a:solidFill>
              <a:schemeClr val="accent2"/>
            </a:solidFill>
          </a:ln>
        </p:spPr>
        <p:txBody>
          <a:bodyPr/>
          <a:lstStyle/>
          <a:p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هناك العديد من المراحل التي تمر </a:t>
            </a:r>
            <a:r>
              <a:rPr lang="ar-IQ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بها</a:t>
            </a: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عملية التصنيف والتبويب للبيانات التي يحصل عليها البحث </a:t>
            </a:r>
            <a:r>
              <a:rPr lang="ar-IQ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ومنها :-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arenR"/>
            </a:pPr>
            <a:r>
              <a:rPr lang="ar-IQ" sz="28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جمع </a:t>
            </a:r>
            <a:r>
              <a:rPr lang="ar-IQ" sz="2800" b="1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البيانات </a:t>
            </a:r>
            <a:r>
              <a:rPr lang="ar-IQ" sz="28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:- </a:t>
            </a: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بعد عملية جمع </a:t>
            </a:r>
            <a:r>
              <a:rPr lang="ar-IQ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البيانات </a:t>
            </a: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، يتم مراجعتها حيث تقبل البيانات الصحيحة </a:t>
            </a:r>
            <a:r>
              <a:rPr lang="ar-IQ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فقط </a:t>
            </a: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، وتستبعد الناقصة </a:t>
            </a:r>
            <a:r>
              <a:rPr lang="ar-IQ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والمضللة 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arenR"/>
            </a:pPr>
            <a:r>
              <a:rPr lang="ar-IQ" sz="28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تصنيف </a:t>
            </a:r>
            <a:r>
              <a:rPr lang="ar-IQ" sz="2800" b="1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البيانات </a:t>
            </a:r>
            <a:r>
              <a:rPr lang="ar-IQ" sz="28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:-</a:t>
            </a: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بعد عملية الجمع والمراجعة للبيانات يتم فرزها على أساس اشتراكها في صفات أو خصائص معينة </a:t>
            </a:r>
            <a:r>
              <a:rPr lang="ar-IQ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مثل (المهنة </a:t>
            </a: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، </a:t>
            </a:r>
            <a:r>
              <a:rPr lang="ar-IQ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الجنس </a:t>
            </a: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، </a:t>
            </a:r>
            <a:r>
              <a:rPr lang="ar-IQ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العمر </a:t>
            </a: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، </a:t>
            </a:r>
            <a:r>
              <a:rPr lang="ar-IQ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الوزن </a:t>
            </a: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،.......الخ</a:t>
            </a:r>
            <a:r>
              <a:rPr lang="ar-IQ" sz="2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ar-IQ" sz="2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arenR"/>
            </a:pPr>
            <a:r>
              <a:rPr lang="ar-IQ" sz="2800" b="1" u="sng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الجداول </a:t>
            </a:r>
            <a:r>
              <a:rPr lang="ar-IQ" sz="28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:- </a:t>
            </a:r>
            <a:r>
              <a:rPr lang="ar-IQ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بعد الإجراءات أعلاه تفرغ البيانات في جداول وبترتيب معين والترتيب التي توضع </a:t>
            </a:r>
            <a:r>
              <a:rPr lang="ar-IQ" sz="2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به</a:t>
            </a:r>
            <a:r>
              <a:rPr lang="ar-IQ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البيانات المفروزة يسمى </a:t>
            </a:r>
            <a:r>
              <a:rPr lang="ar-IQ" sz="2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بالجداول .</a:t>
            </a:r>
            <a:r>
              <a:rPr lang="ar-IQ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والجداول متعددة الأنواع بتعدد حالات </a:t>
            </a:r>
            <a:r>
              <a:rPr lang="ar-IQ" sz="2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الاستخدام </a:t>
            </a:r>
            <a:r>
              <a:rPr lang="ar-IQ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،ولكن جميعها تهدف إلى إبراز البيانات وتوضيحها في أضيق واصغر </a:t>
            </a:r>
            <a:r>
              <a:rPr lang="ar-IQ" sz="2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حجم .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arenR"/>
            </a:pP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274638"/>
            <a:ext cx="8277225" cy="719137"/>
          </a:xfrm>
          <a:noFill/>
          <a:ln w="19050"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IQ" sz="3600" b="1" i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مراحل تصنيف وتبويب </a:t>
            </a:r>
            <a:r>
              <a:rPr lang="ar-IQ" sz="3600" b="1" i="1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البيانات :-</a:t>
            </a:r>
            <a:r>
              <a:rPr lang="ar-IQ" sz="3600" b="1" i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en-US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2644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85113" y="6264275"/>
            <a:ext cx="863600" cy="287338"/>
          </a:xfrm>
          <a:prstGeom prst="rightArrow">
            <a:avLst>
              <a:gd name="adj1" fmla="val 50000"/>
              <a:gd name="adj2" fmla="val 75138"/>
            </a:avLst>
          </a:prstGeom>
          <a:gradFill rotWithShape="1">
            <a:gsLst>
              <a:gs pos="0">
                <a:srgbClr val="3399FF"/>
              </a:gs>
              <a:gs pos="50000">
                <a:schemeClr val="accent2"/>
              </a:gs>
              <a:gs pos="100000">
                <a:srgbClr val="3399FF"/>
              </a:gs>
            </a:gsLst>
            <a:lin ang="0" scaled="1"/>
          </a:gra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80400" cy="4680520"/>
          </a:xfrm>
          <a:ln w="12700">
            <a:solidFill>
              <a:schemeClr val="accent2"/>
            </a:solidFill>
          </a:ln>
        </p:spPr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التبويب </a:t>
            </a:r>
            <a:r>
              <a:rPr lang="ar-IQ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الزمني </a:t>
            </a: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:- ويقصد </a:t>
            </a:r>
            <a:r>
              <a:rPr lang="ar-IQ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به</a:t>
            </a: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فرز البيانات إلى </a:t>
            </a:r>
            <a:r>
              <a:rPr lang="ar-IQ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مجموعات </a:t>
            </a: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، كل منها تعود إلى حدة زمنية </a:t>
            </a:r>
            <a:r>
              <a:rPr lang="ar-IQ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معينة </a:t>
            </a: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(اليوم،الشهر، السنة</a:t>
            </a:r>
            <a:r>
              <a:rPr lang="ar-IQ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ar-IQ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مثال </a:t>
            </a: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مقدار الرقم القياسي المحقق سنويا في القفز العالي بالقطر </a:t>
            </a:r>
            <a:r>
              <a:rPr lang="ar-IQ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ألعراقي </a:t>
            </a:r>
          </a:p>
          <a:p>
            <a:r>
              <a:rPr lang="ar-IQ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274638"/>
            <a:ext cx="8277225" cy="1138138"/>
          </a:xfrm>
          <a:noFill/>
          <a:ln w="19050"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IQ" sz="3600" b="1" i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أنواع تبويب </a:t>
            </a:r>
            <a:r>
              <a:rPr lang="ar-IQ" sz="3600" b="1" i="1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البيانات :-</a:t>
            </a:r>
            <a:r>
              <a:rPr lang="ar-IQ" sz="3600" b="1" i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ar-IQ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هناك عدة أنواع لتبويب البيانات </a:t>
            </a:r>
            <a:r>
              <a:rPr lang="ar-IQ" sz="36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هي :-</a:t>
            </a:r>
            <a:endParaRPr lang="en-US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9647" name="AutoShap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85113" y="6264275"/>
            <a:ext cx="863600" cy="287338"/>
          </a:xfrm>
          <a:prstGeom prst="rightArrow">
            <a:avLst>
              <a:gd name="adj1" fmla="val 50000"/>
              <a:gd name="adj2" fmla="val 75138"/>
            </a:avLst>
          </a:prstGeom>
          <a:gradFill rotWithShape="1">
            <a:gsLst>
              <a:gs pos="0">
                <a:srgbClr val="3399FF"/>
              </a:gs>
              <a:gs pos="50000">
                <a:schemeClr val="accent2"/>
              </a:gs>
              <a:gs pos="100000">
                <a:srgbClr val="3399FF"/>
              </a:gs>
            </a:gsLst>
            <a:lin ang="0" scaled="1"/>
          </a:gra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1691680" y="3645024"/>
          <a:ext cx="6096000" cy="2160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99410"/>
                <a:gridCol w="3596590"/>
              </a:tblGrid>
              <a:tr h="540060">
                <a:tc>
                  <a:txBody>
                    <a:bodyPr/>
                    <a:lstStyle/>
                    <a:p>
                      <a:pPr marL="11303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rial"/>
                        </a:rPr>
                        <a:t>السنة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rial"/>
                        </a:rPr>
                        <a:t>الرقم المحقق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latin typeface="Calibri"/>
                          <a:ea typeface="Calibri"/>
                          <a:cs typeface="Arial"/>
                        </a:rPr>
                        <a:t>1950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latin typeface="Calibri"/>
                          <a:ea typeface="Calibri"/>
                          <a:cs typeface="Arial"/>
                        </a:rPr>
                        <a:t>1,85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b="1">
                          <a:latin typeface="Calibri"/>
                          <a:ea typeface="Calibri"/>
                          <a:cs typeface="Arial"/>
                        </a:rPr>
                        <a:t>1955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latin typeface="Calibri"/>
                          <a:ea typeface="Calibri"/>
                          <a:cs typeface="Arial"/>
                        </a:rPr>
                        <a:t>1،92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b="1">
                          <a:latin typeface="Calibri"/>
                          <a:ea typeface="Calibri"/>
                          <a:cs typeface="Arial"/>
                        </a:rPr>
                        <a:t>1960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latin typeface="Calibri"/>
                          <a:ea typeface="Calibri"/>
                          <a:cs typeface="Arial"/>
                        </a:rPr>
                        <a:t>1،87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80400" cy="4896891"/>
          </a:xfrm>
          <a:ln w="12700">
            <a:solidFill>
              <a:schemeClr val="accent2"/>
            </a:solidFill>
          </a:ln>
        </p:spPr>
        <p:txBody>
          <a:bodyPr/>
          <a:lstStyle/>
          <a:p>
            <a:pPr marL="514350" lvl="0" indent="-514350">
              <a:buFont typeface="+mj-lt"/>
              <a:buAutoNum type="arabicParenR" startAt="2"/>
            </a:pP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التبويب </a:t>
            </a:r>
            <a:r>
              <a:rPr lang="ar-IQ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الجغرافي </a:t>
            </a: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:- وفيه تقسم البيانات إلى مجموعات كل منها خاص بوحدة جغرافية معينة.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ar-IQ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مثال </a:t>
            </a: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إعداد الطلبة المقبولين في كليات التربية الرياضية في القطر العراقي عام </a:t>
            </a:r>
            <a:endParaRPr lang="ar-IQ" sz="2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ar-SA" sz="3000" b="1" dirty="0">
              <a:cs typeface="Simplified Arabic" pitchFamily="18" charset="-78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274638"/>
            <a:ext cx="8277225" cy="719137"/>
          </a:xfrm>
          <a:noFill/>
          <a:ln w="19050"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IQ" sz="3200" b="1" i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أنواع تبويب </a:t>
            </a:r>
            <a:r>
              <a:rPr lang="ar-IQ" sz="3200" b="1" i="1" u="sng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البيانات :-</a:t>
            </a:r>
            <a:endParaRPr lang="en-US" sz="3500" dirty="0">
              <a:solidFill>
                <a:schemeClr val="tx1"/>
              </a:solidFill>
              <a:cs typeface="Mudir MT" pitchFamily="2" charset="-78"/>
            </a:endParaRPr>
          </a:p>
        </p:txBody>
      </p:sp>
      <p:pic>
        <p:nvPicPr>
          <p:cNvPr id="113669" name="Picture 5" descr="عودة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6273800"/>
            <a:ext cx="719137" cy="269875"/>
          </a:xfrm>
          <a:prstGeom prst="rect">
            <a:avLst/>
          </a:prstGeom>
          <a:noFill/>
        </p:spPr>
      </p:pic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755576" y="3140968"/>
          <a:ext cx="5976663" cy="29523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92221"/>
                <a:gridCol w="1992221"/>
                <a:gridCol w="1992221"/>
              </a:tblGrid>
              <a:tr h="32922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r>
                        <a:rPr lang="ar-IQ" sz="16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rial"/>
                        </a:rPr>
                        <a:t>المنطقة الجغرافية 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r>
                        <a:rPr lang="ar-IQ" sz="16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rial"/>
                        </a:rPr>
                        <a:t>موقع الكلية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r>
                        <a:rPr lang="ar-IQ" sz="16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rial"/>
                        </a:rPr>
                        <a:t>عدد الطلبة 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9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r>
                        <a:rPr lang="ar-IQ" sz="1600" b="1">
                          <a:latin typeface="Calibri"/>
                          <a:ea typeface="Calibri"/>
                          <a:cs typeface="Arial"/>
                        </a:rPr>
                        <a:t>   الشمالية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r>
                        <a:rPr lang="ar-IQ" sz="1600" b="1" dirty="0">
                          <a:latin typeface="Calibri"/>
                          <a:ea typeface="Calibri"/>
                          <a:cs typeface="Arial"/>
                        </a:rPr>
                        <a:t>نينوى 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r>
                        <a:rPr lang="ar-IQ" sz="1600" b="1" dirty="0">
                          <a:latin typeface="Calibri"/>
                          <a:ea typeface="Calibri"/>
                          <a:cs typeface="Arial"/>
                        </a:rPr>
                        <a:t>480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91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r>
                        <a:rPr lang="ar-IQ" sz="1600" b="1">
                          <a:latin typeface="Calibri"/>
                          <a:ea typeface="Calibri"/>
                          <a:cs typeface="Arial"/>
                        </a:rPr>
                        <a:t>  الوسطى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r>
                        <a:rPr lang="ar-IQ" sz="1600" b="1" dirty="0">
                          <a:latin typeface="Calibri"/>
                          <a:ea typeface="Calibri"/>
                          <a:cs typeface="Arial"/>
                        </a:rPr>
                        <a:t>بغداد/ </a:t>
                      </a:r>
                      <a:r>
                        <a:rPr lang="ar-IQ" sz="1600" b="1" dirty="0" err="1">
                          <a:latin typeface="Calibri"/>
                          <a:ea typeface="Calibri"/>
                          <a:cs typeface="Arial"/>
                        </a:rPr>
                        <a:t>الجادرية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r>
                        <a:rPr lang="ar-IQ" sz="1600" b="1" dirty="0">
                          <a:latin typeface="Calibri"/>
                          <a:ea typeface="Calibri"/>
                          <a:cs typeface="Arial"/>
                        </a:rPr>
                        <a:t>بغداد/ ألوزيريه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r>
                        <a:rPr lang="ar-IQ" sz="1600" b="1" dirty="0">
                          <a:latin typeface="Calibri"/>
                          <a:ea typeface="Calibri"/>
                          <a:cs typeface="Arial"/>
                        </a:rPr>
                        <a:t>بابل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r>
                        <a:rPr lang="ar-IQ" sz="1600" b="1" dirty="0">
                          <a:latin typeface="Calibri"/>
                          <a:ea typeface="Calibri"/>
                          <a:cs typeface="Arial"/>
                        </a:rPr>
                        <a:t>القادسية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r>
                        <a:rPr lang="ar-IQ" sz="1600" b="1">
                          <a:latin typeface="Calibri"/>
                          <a:ea typeface="Calibri"/>
                          <a:cs typeface="Arial"/>
                        </a:rPr>
                        <a:t>630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r>
                        <a:rPr lang="ar-IQ" sz="1600" b="1">
                          <a:latin typeface="Calibri"/>
                          <a:ea typeface="Calibri"/>
                          <a:cs typeface="Arial"/>
                        </a:rPr>
                        <a:t>310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r>
                        <a:rPr lang="ar-IQ" sz="1600" b="1">
                          <a:latin typeface="Calibri"/>
                          <a:ea typeface="Calibri"/>
                          <a:cs typeface="Arial"/>
                        </a:rPr>
                        <a:t>115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r>
                        <a:rPr lang="ar-IQ" sz="1600" b="1">
                          <a:latin typeface="Calibri"/>
                          <a:ea typeface="Calibri"/>
                          <a:cs typeface="Arial"/>
                        </a:rPr>
                        <a:t>85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9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r>
                        <a:rPr lang="ar-IQ" sz="1600" b="1">
                          <a:latin typeface="Calibri"/>
                          <a:ea typeface="Calibri"/>
                          <a:cs typeface="Arial"/>
                        </a:rPr>
                        <a:t>  الجنوبية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r>
                        <a:rPr lang="ar-IQ" sz="1600" b="1" dirty="0">
                          <a:latin typeface="Calibri"/>
                          <a:ea typeface="Calibri"/>
                          <a:cs typeface="Arial"/>
                        </a:rPr>
                        <a:t>البصرة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r>
                        <a:rPr lang="ar-IQ" sz="1600" b="1">
                          <a:latin typeface="Calibri"/>
                          <a:ea typeface="Calibri"/>
                          <a:cs typeface="Arial"/>
                        </a:rPr>
                        <a:t>320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9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r>
                        <a:rPr lang="ar-IQ" sz="1600" b="1">
                          <a:latin typeface="Calibri"/>
                          <a:ea typeface="Calibri"/>
                          <a:cs typeface="Arial"/>
                        </a:rPr>
                        <a:t>  المجموع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r>
                        <a:rPr lang="ar-IQ" sz="1600" b="1" dirty="0">
                          <a:latin typeface="Calibri"/>
                          <a:ea typeface="Calibri"/>
                          <a:cs typeface="Arial"/>
                        </a:rPr>
                        <a:t>1940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80400" cy="4752975"/>
          </a:xfrm>
          <a:ln w="12700">
            <a:solidFill>
              <a:schemeClr val="accent2"/>
            </a:solidFill>
          </a:ln>
        </p:spPr>
        <p:txBody>
          <a:bodyPr/>
          <a:lstStyle/>
          <a:p>
            <a:pPr marL="514350" lvl="0" indent="-514350">
              <a:buFont typeface="+mj-lt"/>
              <a:buAutoNum type="arabicParenR" startAt="3"/>
            </a:pP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التبويب </a:t>
            </a:r>
            <a:r>
              <a:rPr lang="ar-IQ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الكمي </a:t>
            </a: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:- تقسيم البيانات إلى مجموعات تضم كل منها مدى محدودا من قيم الظاهرة(قيمة رقمية</a:t>
            </a:r>
            <a:r>
              <a:rPr lang="ar-IQ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ar-IQ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مثال </a:t>
            </a: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قياس أطوال </a:t>
            </a:r>
            <a:r>
              <a:rPr lang="ar-IQ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لاعبي </a:t>
            </a: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القفز العالي في القطر العراقي.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endParaRPr lang="ar-SA" sz="3000" b="1" dirty="0">
              <a:cs typeface="Simplified Arabic" pitchFamily="18" charset="-78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274638"/>
            <a:ext cx="8277225" cy="719137"/>
          </a:xfrm>
          <a:noFill/>
          <a:ln w="19050"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IQ" sz="3200" b="1" i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أنواع تبويب </a:t>
            </a:r>
            <a:r>
              <a:rPr lang="ar-IQ" sz="3200" b="1" i="1" u="sng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البيانات :-</a:t>
            </a:r>
            <a:endParaRPr lang="en-US" sz="3500" dirty="0">
              <a:solidFill>
                <a:schemeClr val="tx1"/>
              </a:solidFill>
              <a:cs typeface="Mudir MT" pitchFamily="2" charset="-78"/>
            </a:endParaRPr>
          </a:p>
        </p:txBody>
      </p:sp>
      <p:sp>
        <p:nvSpPr>
          <p:cNvPr id="11571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85113" y="6264275"/>
            <a:ext cx="863600" cy="287338"/>
          </a:xfrm>
          <a:prstGeom prst="rightArrow">
            <a:avLst>
              <a:gd name="adj1" fmla="val 50000"/>
              <a:gd name="adj2" fmla="val 75138"/>
            </a:avLst>
          </a:prstGeom>
          <a:gradFill rotWithShape="1">
            <a:gsLst>
              <a:gs pos="0">
                <a:srgbClr val="3399FF"/>
              </a:gs>
              <a:gs pos="50000">
                <a:schemeClr val="accent2"/>
              </a:gs>
              <a:gs pos="100000">
                <a:srgbClr val="3399FF"/>
              </a:gs>
            </a:gsLst>
            <a:lin ang="0" scaled="1"/>
          </a:gra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1835696" y="2924944"/>
          <a:ext cx="6096000" cy="295233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904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rial"/>
                        </a:rPr>
                        <a:t>الطول سم 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rial"/>
                        </a:rPr>
                        <a:t>عدد اللاعبين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4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b="1">
                          <a:latin typeface="Calibri"/>
                          <a:ea typeface="Calibri"/>
                          <a:cs typeface="Arial"/>
                        </a:rPr>
                        <a:t>اقل من195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latin typeface="Calibri"/>
                          <a:ea typeface="Calibri"/>
                          <a:cs typeface="Arial"/>
                        </a:rPr>
                        <a:t>20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4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 err="1">
                          <a:latin typeface="Calibri"/>
                          <a:ea typeface="Calibri"/>
                          <a:cs typeface="Arial"/>
                        </a:rPr>
                        <a:t>195الى</a:t>
                      </a:r>
                      <a:r>
                        <a:rPr lang="ar-IQ" sz="1600" b="1" dirty="0">
                          <a:latin typeface="Calibri"/>
                          <a:ea typeface="Calibri"/>
                          <a:cs typeface="Arial"/>
                        </a:rPr>
                        <a:t> اقل من 200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latin typeface="Calibri"/>
                          <a:ea typeface="Calibri"/>
                          <a:cs typeface="Arial"/>
                        </a:rPr>
                        <a:t>16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4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b="1">
                          <a:latin typeface="Calibri"/>
                          <a:ea typeface="Calibri"/>
                          <a:cs typeface="Arial"/>
                        </a:rPr>
                        <a:t>200 إلى اقل من 205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466"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05"/>
                      </a:pPr>
                      <a:r>
                        <a:rPr lang="ar-IQ" sz="1600" b="1">
                          <a:latin typeface="Calibri"/>
                          <a:ea typeface="Calibri"/>
                          <a:cs typeface="Arial"/>
                        </a:rPr>
                        <a:t>فأكثر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80400" cy="4752975"/>
          </a:xfrm>
          <a:ln w="12700">
            <a:solidFill>
              <a:schemeClr val="accent2"/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arenR" startAt="4"/>
            </a:pP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التبويب النوعي(الوصفي):- وفيه تقسم البيانات إلى مجموعات مشتركة بمفردات ذات صفة </a:t>
            </a:r>
            <a:r>
              <a:rPr lang="ar-IQ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خاصة </a:t>
            </a:r>
            <a:r>
              <a:rPr lang="ar-IQ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، ولها </a:t>
            </a:r>
            <a:r>
              <a:rPr lang="ar-IQ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أهمية في موضوع البحث </a:t>
            </a:r>
            <a:r>
              <a:rPr lang="ar-IQ" sz="2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مثال :-</a:t>
            </a:r>
            <a:endParaRPr lang="ar-IQ" sz="2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spcBef>
                <a:spcPct val="25000"/>
              </a:spcBef>
              <a:spcAft>
                <a:spcPct val="25000"/>
              </a:spcAft>
            </a:pPr>
            <a:endParaRPr lang="ar-SA" sz="3000" b="1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274638"/>
            <a:ext cx="8277225" cy="719137"/>
          </a:xfrm>
          <a:noFill/>
          <a:ln w="19050"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IQ" sz="3200" b="1" i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أنواع تبويب </a:t>
            </a:r>
            <a:r>
              <a:rPr lang="ar-IQ" sz="3200" b="1" i="1" u="sng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البيانات :-</a:t>
            </a:r>
            <a:endParaRPr lang="en-US" sz="3500" dirty="0">
              <a:solidFill>
                <a:schemeClr val="tx1"/>
              </a:solidFill>
              <a:cs typeface="Mudir MT" pitchFamily="2" charset="-78"/>
            </a:endParaRPr>
          </a:p>
        </p:txBody>
      </p:sp>
      <p:pic>
        <p:nvPicPr>
          <p:cNvPr id="118788" name="Picture 4" descr="عودة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6273800"/>
            <a:ext cx="719137" cy="269875"/>
          </a:xfrm>
          <a:prstGeom prst="rect">
            <a:avLst/>
          </a:prstGeom>
          <a:noFill/>
        </p:spPr>
      </p:pic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1835696" y="2780927"/>
          <a:ext cx="6096000" cy="30243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52236"/>
                <a:gridCol w="2443764"/>
              </a:tblGrid>
              <a:tr h="60486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rial"/>
                        </a:rPr>
                        <a:t>فئة الرياضيون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rial"/>
                        </a:rPr>
                        <a:t>العدد</a:t>
                      </a:r>
                      <a:endParaRPr lang="en-US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6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 err="1">
                          <a:latin typeface="Calibri"/>
                          <a:ea typeface="Calibri"/>
                          <a:cs typeface="Arial"/>
                        </a:rPr>
                        <a:t>الناشئون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600" b="1">
                          <a:latin typeface="Calibri"/>
                          <a:ea typeface="Calibri"/>
                          <a:cs typeface="Arial"/>
                        </a:rPr>
                        <a:t>620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6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latin typeface="Calibri"/>
                          <a:ea typeface="Calibri"/>
                          <a:cs typeface="Arial"/>
                        </a:rPr>
                        <a:t>الشباب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600" b="1">
                          <a:latin typeface="Calibri"/>
                          <a:ea typeface="Calibri"/>
                          <a:cs typeface="Arial"/>
                        </a:rPr>
                        <a:t>530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6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latin typeface="Calibri"/>
                          <a:ea typeface="Calibri"/>
                          <a:cs typeface="Arial"/>
                        </a:rPr>
                        <a:t>المتقدمون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latin typeface="Calibri"/>
                          <a:ea typeface="Calibri"/>
                          <a:cs typeface="Arial"/>
                        </a:rPr>
                        <a:t>120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6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latin typeface="Calibri"/>
                          <a:ea typeface="Calibri"/>
                          <a:cs typeface="Arial"/>
                        </a:rPr>
                        <a:t>الأبطال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latin typeface="Calibri"/>
                          <a:ea typeface="Calibri"/>
                          <a:cs typeface="Arial"/>
                        </a:rPr>
                        <a:t>58 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628800"/>
            <a:ext cx="8712967" cy="4392588"/>
          </a:xfrm>
          <a:ln w="12700">
            <a:solidFill>
              <a:schemeClr val="accent2"/>
            </a:solidFill>
          </a:ln>
        </p:spPr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ar-IQ" sz="3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وضع الأرقام أو الأعداد بصيغة تقرير.</a:t>
            </a:r>
            <a:endParaRPr lang="en-US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ar-IQ" sz="3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تفريغ وتقديم البيانات في جدول.</a:t>
            </a:r>
            <a:endParaRPr lang="en-US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ar-IQ" sz="3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رسم البيانات الإحصائية على هيئة صور أو أشكال هندسية.</a:t>
            </a:r>
            <a:endParaRPr lang="en-US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ar-IQ" sz="3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تمثيل وتلخيص البيانات بمؤشرات ومقاييس إحصائية </a:t>
            </a:r>
            <a:r>
              <a:rPr lang="ar-IQ" sz="36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منها </a:t>
            </a:r>
            <a:r>
              <a:rPr lang="ar-IQ" sz="3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(مقاييس النزعة المركزية،التشتت</a:t>
            </a:r>
            <a:r>
              <a:rPr lang="ar-IQ" sz="36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en-US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spcBef>
                <a:spcPct val="25000"/>
              </a:spcBef>
              <a:spcAft>
                <a:spcPct val="25000"/>
              </a:spcAft>
            </a:pPr>
            <a:endParaRPr lang="ar-SA" sz="2600" b="1" dirty="0">
              <a:cs typeface="Simplified Arabic" pitchFamily="18" charset="-78"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84976" cy="1296144"/>
          </a:xfrm>
          <a:noFill/>
          <a:ln w="19050"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IQ" sz="3600" b="1" i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وسائل عرض </a:t>
            </a:r>
            <a:r>
              <a:rPr lang="ar-IQ" sz="3600" b="1" i="1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البيانات :-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ar-IQ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هناك العديد من طرق العرض ولكن أهمها أربعة طرق </a:t>
            </a:r>
            <a:r>
              <a:rPr lang="ar-IQ" sz="32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وهي:-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3500" dirty="0">
              <a:solidFill>
                <a:schemeClr val="tx1"/>
              </a:solidFill>
              <a:cs typeface="Mudir MT" pitchFamily="2" charset="-78"/>
            </a:endParaRPr>
          </a:p>
        </p:txBody>
      </p:sp>
      <p:pic>
        <p:nvPicPr>
          <p:cNvPr id="114692" name="Picture 4" descr="عودة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6273800"/>
            <a:ext cx="719137" cy="269875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14690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14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14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14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114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14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14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1146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469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469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4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4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4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4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4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4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build="p" animBg="1"/>
      <p:bldP spid="114690" grpId="1" build="p" animBg="1"/>
      <p:bldP spid="114690" grpId="2" build="p" animBg="1"/>
      <p:bldP spid="1146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4896544"/>
          </a:xfrm>
          <a:ln w="12700">
            <a:solidFill>
              <a:schemeClr val="accent2"/>
            </a:solidFill>
          </a:ln>
        </p:spPr>
        <p:txBody>
          <a:bodyPr/>
          <a:lstStyle/>
          <a:p>
            <a:r>
              <a:rPr lang="ar-IQ" sz="2400" b="1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شروط تنظيم </a:t>
            </a:r>
            <a:r>
              <a:rPr lang="ar-IQ" sz="2400" b="1" i="1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الجداول :-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ar-IQ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يتم تحديد الجدول بعدة خطوط منها الرئيسية والثانوية أو عمودية أو أفقية.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ar-IQ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لمعرفة نوع المعلومة المدرجة في الجدول لابد من توضيح مؤشرات البيانات داخل الأعمدة أو الأشرطة.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ar-IQ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لابد أن يكون هناك عنوان للجدول يدرج في اعلي أو أسفل الجدول يسبقه رقم الجدول ألا انه جرت العادة أن يكون في أعلى الجدول للتعرف عن قيم الإشكال </a:t>
            </a:r>
            <a:r>
              <a:rPr lang="ar-IQ" sz="24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والرسوم .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ar-IQ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يجب كتابة الوحدات التي تمثلها البيانات </a:t>
            </a:r>
            <a:r>
              <a:rPr lang="ar-IQ" sz="24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مثل </a:t>
            </a:r>
            <a:r>
              <a:rPr lang="ar-IQ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(السرعة </a:t>
            </a:r>
            <a:r>
              <a:rPr lang="ar-IQ" sz="24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بالوقت </a:t>
            </a:r>
            <a:r>
              <a:rPr lang="ar-IQ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، الوزن </a:t>
            </a:r>
            <a:r>
              <a:rPr lang="ar-IQ" sz="24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بالكغم</a:t>
            </a:r>
            <a:r>
              <a:rPr lang="ar-IQ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، الطول بالسنتمترات</a:t>
            </a:r>
            <a:r>
              <a:rPr lang="ar-IQ" sz="24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.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ar-IQ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ضرورة كتابة المجموع داخل الجدول ويكون موقعه في السطر الأخير(الأسفل من جهة اليمين، وأخر العمود الأعلى  من جهة اليسار) على أن يكون هناك تساوي في المجوع العمودي والمجموع الأفقي.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spcBef>
                <a:spcPct val="25000"/>
              </a:spcBef>
              <a:spcAft>
                <a:spcPct val="25000"/>
              </a:spcAft>
            </a:pPr>
            <a:endParaRPr lang="ar-SA" sz="2400" b="1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274638"/>
            <a:ext cx="8277225" cy="719137"/>
          </a:xfrm>
          <a:noFill/>
          <a:ln w="19050"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IQ" sz="3200" b="1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الجداول :-</a:t>
            </a:r>
            <a:r>
              <a:rPr lang="ar-IQ" sz="32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en-US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6740" name="Picture 4" descr="عودة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6273800"/>
            <a:ext cx="719137" cy="269875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6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6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build="p" animBg="1"/>
    </p:bldLst>
  </p:timing>
</p:sld>
</file>

<file path=ppt/theme/theme1.xml><?xml version="1.0" encoding="utf-8"?>
<a:theme xmlns:a="http://schemas.openxmlformats.org/drawingml/2006/main" name="2_تصميم افتراضي">
  <a:themeElements>
    <a:clrScheme name="2_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66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66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2_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6FB03D84AD2F40BB70C54F9BFEAD14" ma:contentTypeVersion="1" ma:contentTypeDescription="Create a new document." ma:contentTypeScope="" ma:versionID="fa8eff354a49d6de318d1f7842e5329d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FB0402-A1CA-4329-9DE0-EF51F93C6AFA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72B0C4D-7297-43B5-90EA-DAC02DD536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A8D261C-0834-469E-A345-FB0B516866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4456</TotalTime>
  <Words>957</Words>
  <Application>Microsoft Office PowerPoint</Application>
  <PresentationFormat>عرض على الشاشة (3:4)‏</PresentationFormat>
  <Paragraphs>234</Paragraphs>
  <Slides>18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2_تصميم افتراضي</vt:lpstr>
      <vt:lpstr>الشريحة 1</vt:lpstr>
      <vt:lpstr>تصنيف وتبويب البيانات :- </vt:lpstr>
      <vt:lpstr>مراحل تصنيف وتبويب البيانات :- </vt:lpstr>
      <vt:lpstr>أنواع تبويب البيانات :-  هناك عدة أنواع لتبويب البيانات هي :-</vt:lpstr>
      <vt:lpstr>أنواع تبويب البيانات :-</vt:lpstr>
      <vt:lpstr>أنواع تبويب البيانات :-</vt:lpstr>
      <vt:lpstr>أنواع تبويب البيانات :-</vt:lpstr>
      <vt:lpstr>وسائل عرض البيانات :- هناك العديد من طرق العرض ولكن أهمها أربعة طرق وهي:- </vt:lpstr>
      <vt:lpstr>الجداول :- </vt:lpstr>
      <vt:lpstr>أنواع الجداول :-</vt:lpstr>
      <vt:lpstr>أنواع الجداول :-</vt:lpstr>
      <vt:lpstr>أنواع الجداول :-</vt:lpstr>
      <vt:lpstr>أنواع الجداول :-</vt:lpstr>
      <vt:lpstr>الجدول التالي يوضح كيفية تنظم التقديرات السابقة في جدول تكراري للدرجات </vt:lpstr>
      <vt:lpstr>الشريحة 15</vt:lpstr>
      <vt:lpstr>الحل : </vt:lpstr>
      <vt:lpstr>الشريحة 17</vt:lpstr>
      <vt:lpstr>ألإحصاء الرياضي</vt:lpstr>
    </vt:vector>
  </TitlesOfParts>
  <Company>tcr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الوسائط المتعددة وإدارتها</dc:title>
  <dc:creator>wajdi</dc:creator>
  <cp:lastModifiedBy>hp</cp:lastModifiedBy>
  <cp:revision>923</cp:revision>
  <dcterms:created xsi:type="dcterms:W3CDTF">2003-03-09T16:18:44Z</dcterms:created>
  <dcterms:modified xsi:type="dcterms:W3CDTF">2019-08-02T18:14:21Z</dcterms:modified>
</cp:coreProperties>
</file>